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65" r:id="rId1"/>
    <p:sldMasterId id="2147483666" r:id="rId2"/>
  </p:sldMasterIdLst>
  <p:notesMasterIdLst>
    <p:notesMasterId r:id="rId1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110" y="-16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2346512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 sz="1800" b="0" i="0" u="none" strike="noStrike" cap="none" baseline="0"/>
          </a:p>
        </p:txBody>
      </p:sp>
      <p:sp>
        <p:nvSpPr>
          <p:cNvPr id="103" name="Shape 103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97613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 sz="1800" b="0" i="0" u="none" strike="noStrike" cap="none" baseline="0"/>
          </a:p>
        </p:txBody>
      </p:sp>
      <p:sp>
        <p:nvSpPr>
          <p:cNvPr id="110" name="Shape 110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983031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 sz="1800" b="0" i="0" u="none" strike="noStrike" cap="none" baseline="0"/>
          </a:p>
        </p:txBody>
      </p:sp>
      <p:sp>
        <p:nvSpPr>
          <p:cNvPr id="123" name="Shape 123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565626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 sz="1800" b="0" i="0" u="none" strike="noStrike" cap="none" baseline="0"/>
          </a:p>
        </p:txBody>
      </p:sp>
      <p:sp>
        <p:nvSpPr>
          <p:cNvPr id="134" name="Shape 13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833664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 sz="1800" b="0" i="0" u="none" strike="noStrike" cap="none" baseline="0"/>
          </a:p>
        </p:txBody>
      </p:sp>
      <p:sp>
        <p:nvSpPr>
          <p:cNvPr id="142" name="Shape 142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302892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 sz="1800" b="0" i="0" u="none" strike="noStrike" cap="none" baseline="0"/>
          </a:p>
        </p:txBody>
      </p:sp>
      <p:sp>
        <p:nvSpPr>
          <p:cNvPr id="154" name="Shape 15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06225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 sz="1800" b="0" i="0" u="none" strike="noStrike" cap="none" baseline="0"/>
          </a:p>
        </p:txBody>
      </p:sp>
      <p:sp>
        <p:nvSpPr>
          <p:cNvPr id="165" name="Shape 16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771835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 sz="1800" b="0" i="0" u="none" strike="noStrike" cap="none" baseline="0"/>
          </a:p>
        </p:txBody>
      </p:sp>
      <p:sp>
        <p:nvSpPr>
          <p:cNvPr id="175" name="Shape 17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89781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0" name="Shape 8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buClr>
                <a:srgbClr val="888888"/>
              </a:buClr>
              <a:buFont typeface="Calibri"/>
              <a:buNone/>
              <a:defRPr/>
            </a:lvl1pPr>
            <a:lvl2pPr marL="457200" marR="0" indent="0" algn="ctr" rtl="0">
              <a:spcBef>
                <a:spcPts val="560"/>
              </a:spcBef>
              <a:buClr>
                <a:srgbClr val="888888"/>
              </a:buClr>
              <a:buFont typeface="Calibri"/>
              <a:buNone/>
              <a:defRPr/>
            </a:lvl2pPr>
            <a:lvl3pPr marL="914400" marR="0" indent="0" algn="ctr" rtl="0">
              <a:spcBef>
                <a:spcPts val="480"/>
              </a:spcBef>
              <a:buClr>
                <a:srgbClr val="888888"/>
              </a:buClr>
              <a:buFont typeface="Calibri"/>
              <a:buNone/>
              <a:defRPr/>
            </a:lvl3pPr>
            <a:lvl4pPr marL="1371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4pPr>
            <a:lvl5pPr marL="18288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5pPr>
            <a:lvl6pPr marL="22860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marR="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marR="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ctorjohnmay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ctrTitle"/>
          </p:nvPr>
        </p:nvSpPr>
        <p:spPr>
          <a:xfrm>
            <a:off x="685800" y="1196751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GB" sz="3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Practitioner’s guide to calculating the efficiency of a consultation or engagement  process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buClr>
                <a:srgbClr val="888888"/>
              </a:buClr>
              <a:buSzPct val="25000"/>
              <a:buFont typeface="Calibri"/>
              <a:buNone/>
            </a:pPr>
            <a:r>
              <a:rPr lang="en-GB" sz="225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by John May</a:t>
            </a:r>
          </a:p>
          <a:p>
            <a:pPr marL="0" marR="0" lvl="0" indent="0" algn="ctr" rtl="0">
              <a:lnSpc>
                <a:spcPct val="80000"/>
              </a:lnSpc>
              <a:spcBef>
                <a:spcPts val="448"/>
              </a:spcBef>
              <a:buClr>
                <a:srgbClr val="888888"/>
              </a:buClr>
              <a:buFont typeface="Calibri"/>
              <a:buNone/>
            </a:pPr>
            <a:endParaRPr sz="225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360"/>
              </a:spcBef>
              <a:buClr>
                <a:srgbClr val="888888"/>
              </a:buClr>
              <a:buSzPct val="25000"/>
              <a:buFont typeface="Calibri"/>
              <a:buNone/>
            </a:pPr>
            <a:r>
              <a:rPr lang="en-GB" sz="1800" b="0" i="0" u="sng" strike="noStrike" cap="none" baseline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doctorjohnmay@gmail.com</a:t>
            </a:r>
          </a:p>
          <a:p>
            <a:pPr marL="0" marR="0" lvl="0" indent="0" algn="ctr" rtl="0">
              <a:lnSpc>
                <a:spcPct val="80000"/>
              </a:lnSpc>
              <a:spcBef>
                <a:spcPts val="448"/>
              </a:spcBef>
              <a:buClr>
                <a:srgbClr val="888888"/>
              </a:buClr>
              <a:buFont typeface="Calibri"/>
              <a:buNone/>
            </a:pPr>
            <a:endParaRPr sz="225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450"/>
              </a:spcBef>
              <a:buClr>
                <a:srgbClr val="888888"/>
              </a:buClr>
              <a:buSzPct val="25000"/>
              <a:buFont typeface="Calibri"/>
              <a:buNone/>
            </a:pPr>
            <a:r>
              <a:rPr lang="en-GB" sz="225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December 2013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GB" sz="3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GB" sz="3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3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Introduction</a:t>
            </a:r>
          </a:p>
        </p:txBody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342900" marR="0" lvl="0" indent="-1651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endParaRPr sz="2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GB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guide shows how to measure the efficiency of a consultation or engagement process by calculating the “Effective Number of Issues” generated. </a:t>
            </a:r>
          </a:p>
          <a:p>
            <a:pPr marL="342900" marR="0" lvl="0" indent="-190500" algn="l" rtl="0">
              <a:lnSpc>
                <a:spcPct val="90000"/>
              </a:lnSpc>
              <a:spcBef>
                <a:spcPts val="480"/>
              </a:spcBef>
              <a:buClr>
                <a:schemeClr val="dk1"/>
              </a:buClr>
              <a:buFont typeface="Calibri"/>
              <a:buNone/>
            </a:pPr>
            <a:endParaRPr sz="24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GB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 will need a list of the different issues that arose, and the number of times each one occurred.</a:t>
            </a:r>
          </a:p>
          <a:p>
            <a:pPr marL="342900" marR="0" lvl="0" indent="-190500" algn="l" rtl="0">
              <a:lnSpc>
                <a:spcPct val="90000"/>
              </a:lnSpc>
              <a:spcBef>
                <a:spcPts val="480"/>
              </a:spcBef>
              <a:buClr>
                <a:schemeClr val="dk1"/>
              </a:buClr>
              <a:buFont typeface="Calibri"/>
              <a:buNone/>
            </a:pPr>
            <a:endParaRPr sz="24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GB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These slides use data from a consultation about priorities for the Mayor of Bristol to show how to calculate the Effective Number of Issues, step by step.</a:t>
            </a:r>
          </a:p>
          <a:p>
            <a:pPr marL="342900" marR="0" lvl="0" indent="-139700" algn="l" rtl="0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Font typeface="Calibri"/>
              <a:buNone/>
            </a:pPr>
            <a:endParaRPr sz="3200" b="1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Shape 1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1363325" cy="6762750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Shape 113"/>
          <p:cNvSpPr txBox="1"/>
          <p:nvPr/>
        </p:nvSpPr>
        <p:spPr>
          <a:xfrm>
            <a:off x="251519" y="2782668"/>
            <a:ext cx="1152128" cy="1477328"/>
          </a:xfrm>
          <a:prstGeom prst="rect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Enter your issues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the first column;</a:t>
            </a:r>
          </a:p>
        </p:txBody>
      </p:sp>
      <p:sp>
        <p:nvSpPr>
          <p:cNvPr id="114" name="Shape 114"/>
          <p:cNvSpPr txBox="1"/>
          <p:nvPr/>
        </p:nvSpPr>
        <p:spPr>
          <a:xfrm>
            <a:off x="1691680" y="3140967"/>
            <a:ext cx="1584175" cy="923329"/>
          </a:xfrm>
          <a:prstGeom prst="rect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enter their frequency in the next; </a:t>
            </a:r>
          </a:p>
        </p:txBody>
      </p:sp>
      <p:sp>
        <p:nvSpPr>
          <p:cNvPr id="115" name="Shape 115"/>
          <p:cNvSpPr txBox="1"/>
          <p:nvPr/>
        </p:nvSpPr>
        <p:spPr>
          <a:xfrm>
            <a:off x="3707903" y="3140967"/>
            <a:ext cx="2520279" cy="923329"/>
          </a:xfrm>
          <a:prstGeom prst="rect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and then use the third to calculate the </a:t>
            </a:r>
            <a:r>
              <a:rPr lang="en-GB" sz="1800" b="0" i="0" u="sng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relative</a:t>
            </a:r>
            <a:r>
              <a:rPr lang="en-GB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frequency.</a:t>
            </a:r>
          </a:p>
        </p:txBody>
      </p:sp>
      <p:cxnSp>
        <p:nvCxnSpPr>
          <p:cNvPr id="116" name="Shape 116"/>
          <p:cNvCxnSpPr/>
          <p:nvPr/>
        </p:nvCxnSpPr>
        <p:spPr>
          <a:xfrm rot="10800000">
            <a:off x="539552" y="2060847"/>
            <a:ext cx="0" cy="576064"/>
          </a:xfrm>
          <a:prstGeom prst="straightConnector1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</p:spPr>
      </p:cxnSp>
      <p:cxnSp>
        <p:nvCxnSpPr>
          <p:cNvPr id="117" name="Shape 117"/>
          <p:cNvCxnSpPr/>
          <p:nvPr/>
        </p:nvCxnSpPr>
        <p:spPr>
          <a:xfrm rot="10800000">
            <a:off x="1259631" y="2060847"/>
            <a:ext cx="1152128" cy="864095"/>
          </a:xfrm>
          <a:prstGeom prst="straightConnector1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</p:spPr>
      </p:cxnSp>
      <p:cxnSp>
        <p:nvCxnSpPr>
          <p:cNvPr id="118" name="Shape 118"/>
          <p:cNvCxnSpPr/>
          <p:nvPr/>
        </p:nvCxnSpPr>
        <p:spPr>
          <a:xfrm rot="10800000">
            <a:off x="1979711" y="2060847"/>
            <a:ext cx="2808311" cy="936103"/>
          </a:xfrm>
          <a:prstGeom prst="straightConnector1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</p:spPr>
      </p:cxnSp>
      <p:sp>
        <p:nvSpPr>
          <p:cNvPr id="119" name="Shape 119"/>
          <p:cNvSpPr txBox="1"/>
          <p:nvPr/>
        </p:nvSpPr>
        <p:spPr>
          <a:xfrm>
            <a:off x="2843808" y="5157192"/>
            <a:ext cx="1851597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800" b="1" i="0" u="none" strike="noStrike" cap="none" baseline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Like this ...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Shape 1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0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Shape 126"/>
          <p:cNvSpPr txBox="1"/>
          <p:nvPr/>
        </p:nvSpPr>
        <p:spPr>
          <a:xfrm>
            <a:off x="6876256" y="2204864"/>
            <a:ext cx="2088232" cy="738664"/>
          </a:xfrm>
          <a:prstGeom prst="rect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Relative frequency is frequency divided by total; e.g. 613/5196</a:t>
            </a:r>
          </a:p>
        </p:txBody>
      </p:sp>
      <p:sp>
        <p:nvSpPr>
          <p:cNvPr id="127" name="Shape 127"/>
          <p:cNvSpPr txBox="1"/>
          <p:nvPr/>
        </p:nvSpPr>
        <p:spPr>
          <a:xfrm>
            <a:off x="6876256" y="3429000"/>
            <a:ext cx="1584175" cy="738664"/>
          </a:xfrm>
          <a:prstGeom prst="rect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Total of relative  frequencies should equal 1</a:t>
            </a:r>
          </a:p>
        </p:txBody>
      </p:sp>
      <p:cxnSp>
        <p:nvCxnSpPr>
          <p:cNvPr id="128" name="Shape 128"/>
          <p:cNvCxnSpPr/>
          <p:nvPr/>
        </p:nvCxnSpPr>
        <p:spPr>
          <a:xfrm rot="10800000">
            <a:off x="6156175" y="2348879"/>
            <a:ext cx="648071" cy="216023"/>
          </a:xfrm>
          <a:prstGeom prst="straightConnector1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</p:spPr>
      </p:cxnSp>
      <p:cxnSp>
        <p:nvCxnSpPr>
          <p:cNvPr id="129" name="Shape 129"/>
          <p:cNvCxnSpPr/>
          <p:nvPr/>
        </p:nvCxnSpPr>
        <p:spPr>
          <a:xfrm flipH="1">
            <a:off x="6084167" y="3717032"/>
            <a:ext cx="720080" cy="216023"/>
          </a:xfrm>
          <a:prstGeom prst="straightConnector1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</p:spPr>
      </p:cxnSp>
      <p:sp>
        <p:nvSpPr>
          <p:cNvPr id="130" name="Shape 130"/>
          <p:cNvSpPr txBox="1"/>
          <p:nvPr/>
        </p:nvSpPr>
        <p:spPr>
          <a:xfrm>
            <a:off x="6623720" y="4725144"/>
            <a:ext cx="2520279" cy="138499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800" b="1" i="0" u="none" strike="noStrike" cap="none" baseline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Now we need the natural logarithms ...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Shape 1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0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Shape 137"/>
          <p:cNvSpPr/>
          <p:nvPr/>
        </p:nvSpPr>
        <p:spPr>
          <a:xfrm>
            <a:off x="467543" y="4365103"/>
            <a:ext cx="6624735" cy="923329"/>
          </a:xfrm>
          <a:prstGeom prst="rect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you’re familiar with logarithms you will be OK with this step. If not, just let Excel take the strain: insert the formula LN (D2)  in cell E2 then copy down the column. </a:t>
            </a:r>
          </a:p>
        </p:txBody>
      </p:sp>
      <p:cxnSp>
        <p:nvCxnSpPr>
          <p:cNvPr id="138" name="Shape 138"/>
          <p:cNvCxnSpPr/>
          <p:nvPr/>
        </p:nvCxnSpPr>
        <p:spPr>
          <a:xfrm rot="10800000" flipH="1">
            <a:off x="6228183" y="2348880"/>
            <a:ext cx="360040" cy="1944216"/>
          </a:xfrm>
          <a:prstGeom prst="straightConnector1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</p:spPr>
      </p:cxn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Shape 1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0" cy="9505950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Shape 145"/>
          <p:cNvSpPr/>
          <p:nvPr/>
        </p:nvSpPr>
        <p:spPr>
          <a:xfrm>
            <a:off x="4823519" y="4725144"/>
            <a:ext cx="2196752" cy="646331"/>
          </a:xfrm>
          <a:prstGeom prst="rect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Now multiply Col. D  by  Col. E ...</a:t>
            </a:r>
          </a:p>
        </p:txBody>
      </p:sp>
      <p:cxnSp>
        <p:nvCxnSpPr>
          <p:cNvPr id="146" name="Shape 146"/>
          <p:cNvCxnSpPr/>
          <p:nvPr/>
        </p:nvCxnSpPr>
        <p:spPr>
          <a:xfrm rot="10800000" flipH="1">
            <a:off x="7020271" y="2636911"/>
            <a:ext cx="792087" cy="2016224"/>
          </a:xfrm>
          <a:prstGeom prst="straightConnector1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</p:spPr>
      </p:cxnSp>
      <p:sp>
        <p:nvSpPr>
          <p:cNvPr id="147" name="Shape 147"/>
          <p:cNvSpPr txBox="1"/>
          <p:nvPr/>
        </p:nvSpPr>
        <p:spPr>
          <a:xfrm>
            <a:off x="6228183" y="5733255"/>
            <a:ext cx="2455543" cy="369332"/>
          </a:xfrm>
          <a:prstGeom prst="rect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... and total this column.</a:t>
            </a:r>
          </a:p>
        </p:txBody>
      </p:sp>
      <p:cxnSp>
        <p:nvCxnSpPr>
          <p:cNvPr id="148" name="Shape 148"/>
          <p:cNvCxnSpPr/>
          <p:nvPr/>
        </p:nvCxnSpPr>
        <p:spPr>
          <a:xfrm rot="10800000" flipH="1">
            <a:off x="8028384" y="4437112"/>
            <a:ext cx="144016" cy="1224135"/>
          </a:xfrm>
          <a:prstGeom prst="straightConnector1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</p:spPr>
      </p:cxnSp>
      <p:sp>
        <p:nvSpPr>
          <p:cNvPr id="149" name="Shape 149"/>
          <p:cNvSpPr txBox="1"/>
          <p:nvPr/>
        </p:nvSpPr>
        <p:spPr>
          <a:xfrm>
            <a:off x="6588224" y="6309319"/>
            <a:ext cx="2377574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800" b="1" i="0" u="none" strike="noStrike" cap="none" baseline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Nearly done ...</a:t>
            </a:r>
          </a:p>
        </p:txBody>
      </p:sp>
      <p:sp>
        <p:nvSpPr>
          <p:cNvPr id="150" name="Shape 150"/>
          <p:cNvSpPr txBox="1"/>
          <p:nvPr/>
        </p:nvSpPr>
        <p:spPr>
          <a:xfrm>
            <a:off x="8748464" y="4293096"/>
            <a:ext cx="184730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Shape 1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0" cy="9505950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Shape 157"/>
          <p:cNvSpPr txBox="1"/>
          <p:nvPr/>
        </p:nvSpPr>
        <p:spPr>
          <a:xfrm>
            <a:off x="3779912" y="4869160"/>
            <a:ext cx="4464495" cy="646331"/>
          </a:xfrm>
          <a:prstGeom prst="rect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Take the total of Col. F, and multiply by -1, giving us 2.1942 in this case. </a:t>
            </a:r>
          </a:p>
        </p:txBody>
      </p:sp>
      <p:sp>
        <p:nvSpPr>
          <p:cNvPr id="158" name="Shape 158"/>
          <p:cNvSpPr txBox="1"/>
          <p:nvPr/>
        </p:nvSpPr>
        <p:spPr>
          <a:xfrm>
            <a:off x="1043608" y="5445223"/>
            <a:ext cx="7200799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59" name="Shape 159"/>
          <p:cNvCxnSpPr/>
          <p:nvPr/>
        </p:nvCxnSpPr>
        <p:spPr>
          <a:xfrm>
            <a:off x="5796135" y="4941167"/>
            <a:ext cx="0" cy="0"/>
          </a:xfrm>
          <a:prstGeom prst="straightConnector1">
            <a:avLst/>
          </a:prstGeom>
          <a:noFill/>
          <a:ln w="9525" cap="flat">
            <a:solidFill>
              <a:srgbClr val="4A7DBB"/>
            </a:solidFill>
            <a:prstDash val="solid"/>
            <a:round/>
            <a:headEnd type="none" w="med" len="med"/>
            <a:tailEnd type="stealth" w="lg" len="lg"/>
          </a:ln>
        </p:spPr>
      </p:cxnSp>
      <p:cxnSp>
        <p:nvCxnSpPr>
          <p:cNvPr id="160" name="Shape 160"/>
          <p:cNvCxnSpPr>
            <a:stCxn id="157" idx="0"/>
          </p:cNvCxnSpPr>
          <p:nvPr/>
        </p:nvCxnSpPr>
        <p:spPr>
          <a:xfrm rot="10800000" flipH="1">
            <a:off x="6012159" y="4365160"/>
            <a:ext cx="1584300" cy="503999"/>
          </a:xfrm>
          <a:prstGeom prst="straightConnector1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</p:spPr>
      </p:cxnSp>
      <p:sp>
        <p:nvSpPr>
          <p:cNvPr id="161" name="Shape 161"/>
          <p:cNvSpPr txBox="1"/>
          <p:nvPr/>
        </p:nvSpPr>
        <p:spPr>
          <a:xfrm>
            <a:off x="4572000" y="5949280"/>
            <a:ext cx="4441856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800" b="1" i="0" u="none" strike="noStrike" cap="none" baseline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Just one more thing to do ...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Shape 16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0" cy="9505950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Shape 168"/>
          <p:cNvSpPr txBox="1"/>
          <p:nvPr/>
        </p:nvSpPr>
        <p:spPr>
          <a:xfrm>
            <a:off x="4788023" y="4437112"/>
            <a:ext cx="2513957" cy="338554"/>
          </a:xfrm>
          <a:prstGeom prst="rect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is the Shannon Index H’</a:t>
            </a:r>
          </a:p>
        </p:txBody>
      </p:sp>
      <p:cxnSp>
        <p:nvCxnSpPr>
          <p:cNvPr id="169" name="Shape 169"/>
          <p:cNvCxnSpPr/>
          <p:nvPr/>
        </p:nvCxnSpPr>
        <p:spPr>
          <a:xfrm rot="10800000" flipH="1">
            <a:off x="7380311" y="4509120"/>
            <a:ext cx="576064" cy="72008"/>
          </a:xfrm>
          <a:prstGeom prst="straightConnector1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</p:spPr>
      </p:cxnSp>
      <p:sp>
        <p:nvSpPr>
          <p:cNvPr id="170" name="Shape 170"/>
          <p:cNvSpPr txBox="1"/>
          <p:nvPr/>
        </p:nvSpPr>
        <p:spPr>
          <a:xfrm>
            <a:off x="1187625" y="5373216"/>
            <a:ext cx="6120680" cy="646331"/>
          </a:xfrm>
          <a:prstGeom prst="rect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 b="1" i="0" u="none" strike="noStrike" cap="none" baseline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Last step:</a:t>
            </a:r>
            <a:r>
              <a:rPr lang="en-GB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raise e to the power H’ by using the formula exp H’. This gives you the </a:t>
            </a:r>
            <a:r>
              <a:rPr lang="en-GB" sz="1800" b="0" i="0" u="sng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Effective Number of Issues</a:t>
            </a:r>
            <a:r>
              <a:rPr lang="en-GB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</a:p>
        </p:txBody>
      </p:sp>
      <p:cxnSp>
        <p:nvCxnSpPr>
          <p:cNvPr id="171" name="Shape 171"/>
          <p:cNvCxnSpPr/>
          <p:nvPr/>
        </p:nvCxnSpPr>
        <p:spPr>
          <a:xfrm rot="10800000" flipH="1">
            <a:off x="7380311" y="5013176"/>
            <a:ext cx="720080" cy="360040"/>
          </a:xfrm>
          <a:prstGeom prst="straightConnector1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</p:spPr>
      </p:cxn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280</Words>
  <Application>Microsoft Office PowerPoint</Application>
  <PresentationFormat>On-screen Show (4:3)</PresentationFormat>
  <Paragraphs>37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simple-light</vt:lpstr>
      <vt:lpstr>Office Theme</vt:lpstr>
      <vt:lpstr>Practitioner’s guide to calculating the efficiency of a consultation or engagement  process</vt:lpstr>
      <vt:lpstr> Introduction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Practitioner’s guide to calculating the efficiency of a consultation or engagement  process</dc:title>
  <dc:creator>John May</dc:creator>
  <cp:lastModifiedBy>John May</cp:lastModifiedBy>
  <cp:revision>3</cp:revision>
  <dcterms:modified xsi:type="dcterms:W3CDTF">2014-11-18T10:24:48Z</dcterms:modified>
</cp:coreProperties>
</file>